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64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23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4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16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8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59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55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56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78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88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72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7ADB-23E1-E240-8DFB-48E4FB8EFBA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BAB53-65B3-6943-A879-FCA750628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8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: 処理 3">
            <a:extLst>
              <a:ext uri="{FF2B5EF4-FFF2-40B4-BE49-F238E27FC236}">
                <a16:creationId xmlns:a16="http://schemas.microsoft.com/office/drawing/2014/main" id="{CA337D9A-1CA6-0048-8B74-CFAB74A50058}"/>
              </a:ext>
            </a:extLst>
          </p:cNvPr>
          <p:cNvSpPr/>
          <p:nvPr/>
        </p:nvSpPr>
        <p:spPr>
          <a:xfrm rot="16200000">
            <a:off x="1047149" y="-248607"/>
            <a:ext cx="4176000" cy="547200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CDB780-DCB7-034E-A819-BFAD11987179}"/>
              </a:ext>
            </a:extLst>
          </p:cNvPr>
          <p:cNvSpPr txBox="1"/>
          <p:nvPr/>
        </p:nvSpPr>
        <p:spPr>
          <a:xfrm>
            <a:off x="618653" y="530613"/>
            <a:ext cx="55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日本人はどのくらい塩をとっているの</a:t>
            </a:r>
            <a:r>
              <a:rPr kumimoji="1" lang="en-US" altLang="ja-JP" sz="2400" b="1" dirty="0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?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791A12-D84F-3248-A09E-4DF4D672505F}"/>
              </a:ext>
            </a:extLst>
          </p:cNvPr>
          <p:cNvSpPr txBox="1"/>
          <p:nvPr/>
        </p:nvSpPr>
        <p:spPr>
          <a:xfrm>
            <a:off x="4191960" y="1231156"/>
            <a:ext cx="124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目標は</a:t>
            </a:r>
            <a:endParaRPr kumimoji="1" lang="en-US" altLang="ja-JP" sz="1400" b="1" dirty="0">
              <a:solidFill>
                <a:schemeClr val="bg1"/>
              </a:solidFill>
              <a:latin typeface="UD Digi Kyokasho NK-B" panose="020B0604030504040204" pitchFamily="34" charset="-128"/>
              <a:ea typeface="UD Digi Kyokasho NK-B" panose="020B0604030504040204" pitchFamily="34" charset="-128"/>
            </a:endParaRPr>
          </a:p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1</a:t>
            </a:r>
            <a:r>
              <a:rPr kumimoji="1" lang="ja-JP" altLang="en-US" sz="1400" b="1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日</a:t>
            </a:r>
            <a:r>
              <a:rPr kumimoji="1" lang="en-US" altLang="ja-JP" sz="1400" b="1" dirty="0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6g</a:t>
            </a:r>
            <a:r>
              <a:rPr kumimoji="1" lang="ja-JP" altLang="en-US" sz="1400" b="1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未満！</a:t>
            </a:r>
            <a:endParaRPr kumimoji="1" lang="en-US" altLang="ja-JP" sz="1400" b="1" dirty="0">
              <a:solidFill>
                <a:schemeClr val="bg1"/>
              </a:solidFill>
              <a:latin typeface="UD Digi Kyokasho NK-B" panose="020B0604030504040204" pitchFamily="34" charset="-128"/>
              <a:ea typeface="UD Digi Kyokasho NK-B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4A94FD-2FB6-194D-BEB2-167BAFC9CBC9}"/>
              </a:ext>
            </a:extLst>
          </p:cNvPr>
          <p:cNvSpPr txBox="1"/>
          <p:nvPr/>
        </p:nvSpPr>
        <p:spPr>
          <a:xfrm>
            <a:off x="783140" y="1280864"/>
            <a:ext cx="134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成人の男性は</a:t>
            </a:r>
            <a:endParaRPr kumimoji="1" lang="en-US" altLang="ja-JP" sz="1400" b="1" dirty="0">
              <a:solidFill>
                <a:schemeClr val="bg1"/>
              </a:solidFill>
              <a:latin typeface="UD Digi Kyokasho NK-B" panose="020B0604030504040204" pitchFamily="34" charset="-128"/>
              <a:ea typeface="UD Digi Kyokasho NK-B" panose="020B0604030504040204" pitchFamily="34" charset="-128"/>
            </a:endParaRPr>
          </a:p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1</a:t>
            </a:r>
            <a:r>
              <a:rPr kumimoji="1" lang="ja-JP" altLang="en-US" sz="1400" b="1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日</a:t>
            </a:r>
            <a:r>
              <a:rPr kumimoji="1" lang="en-US" altLang="ja-JP" sz="1400" b="1" dirty="0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10.8g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E92F98-BAAC-414E-AAE5-8BCD22524C18}"/>
              </a:ext>
            </a:extLst>
          </p:cNvPr>
          <p:cNvSpPr txBox="1"/>
          <p:nvPr/>
        </p:nvSpPr>
        <p:spPr>
          <a:xfrm>
            <a:off x="2448211" y="1267217"/>
            <a:ext cx="134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成人の女性は</a:t>
            </a:r>
            <a:endParaRPr kumimoji="1" lang="en-US" altLang="ja-JP" sz="1400" b="1" dirty="0">
              <a:solidFill>
                <a:schemeClr val="bg1"/>
              </a:solidFill>
              <a:latin typeface="UD Digi Kyokasho NK-B" panose="020B0604030504040204" pitchFamily="34" charset="-128"/>
              <a:ea typeface="UD Digi Kyokasho NK-B" panose="020B0604030504040204" pitchFamily="34" charset="-128"/>
            </a:endParaRPr>
          </a:p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1</a:t>
            </a:r>
            <a:r>
              <a:rPr kumimoji="1" lang="ja-JP" altLang="en-US" sz="1400" b="1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日</a:t>
            </a:r>
            <a:r>
              <a:rPr kumimoji="1" lang="en-US" altLang="ja-JP" sz="1400" b="1" dirty="0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9.1g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72CD48B-1425-BD48-BE66-89127FCB2E2F}"/>
              </a:ext>
            </a:extLst>
          </p:cNvPr>
          <p:cNvSpPr txBox="1"/>
          <p:nvPr/>
        </p:nvSpPr>
        <p:spPr>
          <a:xfrm>
            <a:off x="2623036" y="945879"/>
            <a:ext cx="3248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b="1">
                <a:solidFill>
                  <a:schemeClr val="bg1"/>
                </a:solidFill>
                <a:latin typeface="UD Digi Kyokasho NK-B" panose="020B0604030504040204" pitchFamily="34" charset="-128"/>
                <a:ea typeface="UD Digi Kyokasho NK-B" panose="020B0604030504040204" pitchFamily="34" charset="-128"/>
              </a:rPr>
              <a:t>参考資料：令和元年国民栄養・健康調査</a:t>
            </a:r>
            <a:endParaRPr kumimoji="1" lang="en-US" altLang="ja-JP" sz="1200" b="1" dirty="0">
              <a:solidFill>
                <a:schemeClr val="bg1"/>
              </a:solidFill>
              <a:latin typeface="UD Digi Kyokasho NK-B" panose="020B0604030504040204" pitchFamily="34" charset="-128"/>
              <a:ea typeface="UD Digi Kyokasho NK-B" panose="020B0604030504040204" pitchFamily="34" charset="-128"/>
            </a:endParaRPr>
          </a:p>
        </p:txBody>
      </p:sp>
      <p:sp>
        <p:nvSpPr>
          <p:cNvPr id="13" name="円形吹き出し 12">
            <a:extLst>
              <a:ext uri="{FF2B5EF4-FFF2-40B4-BE49-F238E27FC236}">
                <a16:creationId xmlns:a16="http://schemas.microsoft.com/office/drawing/2014/main" id="{FAF8D253-01F3-FD48-A17D-1D3AE19F96C3}"/>
              </a:ext>
            </a:extLst>
          </p:cNvPr>
          <p:cNvSpPr/>
          <p:nvPr/>
        </p:nvSpPr>
        <p:spPr>
          <a:xfrm>
            <a:off x="790533" y="1207664"/>
            <a:ext cx="1344769" cy="632369"/>
          </a:xfrm>
          <a:custGeom>
            <a:avLst/>
            <a:gdLst>
              <a:gd name="connsiteX0" fmla="*/ 681596 w 1344769"/>
              <a:gd name="connsiteY0" fmla="*/ 1000781 h 632369"/>
              <a:gd name="connsiteX1" fmla="*/ 548266 w 1344769"/>
              <a:gd name="connsiteY1" fmla="*/ 626935 h 632369"/>
              <a:gd name="connsiteX2" fmla="*/ 47199 w 1344769"/>
              <a:gd name="connsiteY2" fmla="*/ 199809 h 632369"/>
              <a:gd name="connsiteX3" fmla="*/ 668614 w 1344769"/>
              <a:gd name="connsiteY3" fmla="*/ 3 h 632369"/>
              <a:gd name="connsiteX4" fmla="*/ 1285875 w 1344769"/>
              <a:gd name="connsiteY4" fmla="*/ 186775 h 632369"/>
              <a:gd name="connsiteX5" fmla="*/ 804855 w 1344769"/>
              <a:gd name="connsiteY5" fmla="*/ 626170 h 632369"/>
              <a:gd name="connsiteX6" fmla="*/ 681596 w 1344769"/>
              <a:gd name="connsiteY6" fmla="*/ 1000781 h 63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4769" h="632369" extrusionOk="0">
                <a:moveTo>
                  <a:pt x="681596" y="1000781"/>
                </a:moveTo>
                <a:cubicBezTo>
                  <a:pt x="625971" y="840161"/>
                  <a:pt x="624543" y="799397"/>
                  <a:pt x="548266" y="626935"/>
                </a:cubicBezTo>
                <a:cubicBezTo>
                  <a:pt x="183443" y="600248"/>
                  <a:pt x="-114174" y="359623"/>
                  <a:pt x="47199" y="199809"/>
                </a:cubicBezTo>
                <a:cubicBezTo>
                  <a:pt x="137164" y="71410"/>
                  <a:pt x="380922" y="27921"/>
                  <a:pt x="668614" y="3"/>
                </a:cubicBezTo>
                <a:cubicBezTo>
                  <a:pt x="935191" y="25311"/>
                  <a:pt x="1174247" y="63976"/>
                  <a:pt x="1285875" y="186775"/>
                </a:cubicBezTo>
                <a:cubicBezTo>
                  <a:pt x="1474809" y="326180"/>
                  <a:pt x="1168382" y="547209"/>
                  <a:pt x="804855" y="626170"/>
                </a:cubicBezTo>
                <a:cubicBezTo>
                  <a:pt x="787282" y="724235"/>
                  <a:pt x="718559" y="918105"/>
                  <a:pt x="681596" y="1000781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685"/>
                      <a:gd name="adj2" fmla="val 1082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形吹き出し 13">
            <a:extLst>
              <a:ext uri="{FF2B5EF4-FFF2-40B4-BE49-F238E27FC236}">
                <a16:creationId xmlns:a16="http://schemas.microsoft.com/office/drawing/2014/main" id="{50BB108F-B476-5B4A-942C-DEF2D42DD0A3}"/>
              </a:ext>
            </a:extLst>
          </p:cNvPr>
          <p:cNvSpPr/>
          <p:nvPr/>
        </p:nvSpPr>
        <p:spPr>
          <a:xfrm>
            <a:off x="2434123" y="1222878"/>
            <a:ext cx="1359349" cy="632369"/>
          </a:xfrm>
          <a:custGeom>
            <a:avLst/>
            <a:gdLst>
              <a:gd name="connsiteX0" fmla="*/ 688986 w 1359349"/>
              <a:gd name="connsiteY0" fmla="*/ 1000781 h 632369"/>
              <a:gd name="connsiteX1" fmla="*/ 554211 w 1359349"/>
              <a:gd name="connsiteY1" fmla="*/ 626935 h 632369"/>
              <a:gd name="connsiteX2" fmla="*/ 49526 w 1359349"/>
              <a:gd name="connsiteY2" fmla="*/ 197699 h 632369"/>
              <a:gd name="connsiteX3" fmla="*/ 675875 w 1359349"/>
              <a:gd name="connsiteY3" fmla="*/ 4 h 632369"/>
              <a:gd name="connsiteX4" fmla="*/ 1297638 w 1359349"/>
              <a:gd name="connsiteY4" fmla="*/ 184540 h 632369"/>
              <a:gd name="connsiteX5" fmla="*/ 813582 w 1359349"/>
              <a:gd name="connsiteY5" fmla="*/ 626171 h 632369"/>
              <a:gd name="connsiteX6" fmla="*/ 688986 w 1359349"/>
              <a:gd name="connsiteY6" fmla="*/ 1000781 h 63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349" h="632369" extrusionOk="0">
                <a:moveTo>
                  <a:pt x="688986" y="1000781"/>
                </a:moveTo>
                <a:cubicBezTo>
                  <a:pt x="637226" y="820885"/>
                  <a:pt x="600880" y="769774"/>
                  <a:pt x="554211" y="626935"/>
                </a:cubicBezTo>
                <a:cubicBezTo>
                  <a:pt x="182807" y="600054"/>
                  <a:pt x="-122961" y="332847"/>
                  <a:pt x="49526" y="197699"/>
                </a:cubicBezTo>
                <a:cubicBezTo>
                  <a:pt x="131059" y="62261"/>
                  <a:pt x="372111" y="58442"/>
                  <a:pt x="675875" y="4"/>
                </a:cubicBezTo>
                <a:cubicBezTo>
                  <a:pt x="943260" y="12740"/>
                  <a:pt x="1174895" y="34520"/>
                  <a:pt x="1297638" y="184540"/>
                </a:cubicBezTo>
                <a:cubicBezTo>
                  <a:pt x="1487127" y="344001"/>
                  <a:pt x="1213437" y="566430"/>
                  <a:pt x="813582" y="626171"/>
                </a:cubicBezTo>
                <a:cubicBezTo>
                  <a:pt x="764171" y="754998"/>
                  <a:pt x="742231" y="870499"/>
                  <a:pt x="688986" y="1000781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685"/>
                      <a:gd name="adj2" fmla="val 1082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形吹き出し 16">
            <a:extLst>
              <a:ext uri="{FF2B5EF4-FFF2-40B4-BE49-F238E27FC236}">
                <a16:creationId xmlns:a16="http://schemas.microsoft.com/office/drawing/2014/main" id="{949F345D-0AB2-1E41-8982-1E52168B8A6B}"/>
              </a:ext>
            </a:extLst>
          </p:cNvPr>
          <p:cNvSpPr/>
          <p:nvPr/>
        </p:nvSpPr>
        <p:spPr>
          <a:xfrm>
            <a:off x="4106381" y="1231156"/>
            <a:ext cx="1359349" cy="632369"/>
          </a:xfrm>
          <a:custGeom>
            <a:avLst/>
            <a:gdLst>
              <a:gd name="connsiteX0" fmla="*/ 688986 w 1359349"/>
              <a:gd name="connsiteY0" fmla="*/ 1000781 h 632369"/>
              <a:gd name="connsiteX1" fmla="*/ 554211 w 1359349"/>
              <a:gd name="connsiteY1" fmla="*/ 626935 h 632369"/>
              <a:gd name="connsiteX2" fmla="*/ 49526 w 1359349"/>
              <a:gd name="connsiteY2" fmla="*/ 197699 h 632369"/>
              <a:gd name="connsiteX3" fmla="*/ 675875 w 1359349"/>
              <a:gd name="connsiteY3" fmla="*/ 4 h 632369"/>
              <a:gd name="connsiteX4" fmla="*/ 1297638 w 1359349"/>
              <a:gd name="connsiteY4" fmla="*/ 184540 h 632369"/>
              <a:gd name="connsiteX5" fmla="*/ 813582 w 1359349"/>
              <a:gd name="connsiteY5" fmla="*/ 626171 h 632369"/>
              <a:gd name="connsiteX6" fmla="*/ 688986 w 1359349"/>
              <a:gd name="connsiteY6" fmla="*/ 1000781 h 63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349" h="632369" extrusionOk="0">
                <a:moveTo>
                  <a:pt x="688986" y="1000781"/>
                </a:moveTo>
                <a:cubicBezTo>
                  <a:pt x="637226" y="820885"/>
                  <a:pt x="600880" y="769774"/>
                  <a:pt x="554211" y="626935"/>
                </a:cubicBezTo>
                <a:cubicBezTo>
                  <a:pt x="182807" y="600054"/>
                  <a:pt x="-122961" y="332847"/>
                  <a:pt x="49526" y="197699"/>
                </a:cubicBezTo>
                <a:cubicBezTo>
                  <a:pt x="131059" y="62261"/>
                  <a:pt x="372111" y="58442"/>
                  <a:pt x="675875" y="4"/>
                </a:cubicBezTo>
                <a:cubicBezTo>
                  <a:pt x="943260" y="12740"/>
                  <a:pt x="1174895" y="34520"/>
                  <a:pt x="1297638" y="184540"/>
                </a:cubicBezTo>
                <a:cubicBezTo>
                  <a:pt x="1487127" y="344001"/>
                  <a:pt x="1213437" y="566430"/>
                  <a:pt x="813582" y="626171"/>
                </a:cubicBezTo>
                <a:cubicBezTo>
                  <a:pt x="764171" y="754998"/>
                  <a:pt x="742231" y="870499"/>
                  <a:pt x="688986" y="1000781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685"/>
                      <a:gd name="adj2" fmla="val 1082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683CB2-C61B-6941-8905-46D7977E93D4}"/>
              </a:ext>
            </a:extLst>
          </p:cNvPr>
          <p:cNvSpPr txBox="1"/>
          <p:nvPr/>
        </p:nvSpPr>
        <p:spPr>
          <a:xfrm>
            <a:off x="425299" y="0"/>
            <a:ext cx="687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減塩啓発ツールの背景です。ご自由に印刷してお使いください。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5172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7B924C5-3C33-C844-874B-67DAE256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31" y="1223884"/>
            <a:ext cx="6664015" cy="499801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9417E0-F1F4-0E4E-B4DB-F11CFFC4B20B}"/>
              </a:ext>
            </a:extLst>
          </p:cNvPr>
          <p:cNvSpPr txBox="1"/>
          <p:nvPr/>
        </p:nvSpPr>
        <p:spPr>
          <a:xfrm>
            <a:off x="408031" y="266772"/>
            <a:ext cx="687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完成イメージ</a:t>
            </a:r>
          </a:p>
        </p:txBody>
      </p:sp>
    </p:spTree>
    <p:extLst>
      <p:ext uri="{BB962C8B-B14F-4D97-AF65-F5344CB8AC3E}">
        <p14:creationId xmlns:p14="http://schemas.microsoft.com/office/powerpoint/2010/main" val="67320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4491</TotalTime>
  <Words>57</Words>
  <Application>Microsoft Macintosh PowerPoint</Application>
  <PresentationFormat>A4 210 x 297 mm</PresentationFormat>
  <Paragraphs>10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Digi Kyokasho NK-B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竹本　小百合</dc:creator>
  <cp:keywords/>
  <dc:description/>
  <cp:lastModifiedBy>竹本　小百合</cp:lastModifiedBy>
  <cp:revision>7</cp:revision>
  <cp:lastPrinted>2021-09-03T04:02:48Z</cp:lastPrinted>
  <dcterms:created xsi:type="dcterms:W3CDTF">2020-02-19T02:30:13Z</dcterms:created>
  <dcterms:modified xsi:type="dcterms:W3CDTF">2021-09-10T04:11:51Z</dcterms:modified>
  <cp:category/>
</cp:coreProperties>
</file>